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0" r:id="rId4"/>
  </p:sldMasterIdLst>
  <p:notesMasterIdLst>
    <p:notesMasterId r:id="rId27"/>
  </p:notesMasterIdLst>
  <p:handoutMasterIdLst>
    <p:handoutMasterId r:id="rId28"/>
  </p:handoutMasterIdLst>
  <p:sldIdLst>
    <p:sldId id="256" r:id="rId5"/>
    <p:sldId id="280" r:id="rId6"/>
    <p:sldId id="279" r:id="rId7"/>
    <p:sldId id="281" r:id="rId8"/>
    <p:sldId id="298" r:id="rId9"/>
    <p:sldId id="293" r:id="rId10"/>
    <p:sldId id="292" r:id="rId11"/>
    <p:sldId id="284" r:id="rId12"/>
    <p:sldId id="295" r:id="rId13"/>
    <p:sldId id="294" r:id="rId14"/>
    <p:sldId id="282" r:id="rId15"/>
    <p:sldId id="287" r:id="rId16"/>
    <p:sldId id="289" r:id="rId17"/>
    <p:sldId id="296" r:id="rId18"/>
    <p:sldId id="288" r:id="rId19"/>
    <p:sldId id="290" r:id="rId20"/>
    <p:sldId id="283" r:id="rId21"/>
    <p:sldId id="291" r:id="rId22"/>
    <p:sldId id="299" r:id="rId23"/>
    <p:sldId id="297" r:id="rId24"/>
    <p:sldId id="286" r:id="rId25"/>
    <p:sldId id="30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7080" userDrawn="1">
          <p15:clr>
            <a:srgbClr val="A4A3A4"/>
          </p15:clr>
        </p15:guide>
        <p15:guide id="3" pos="5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1E032B-04D4-4BA7-82CC-9F57D00B5530}" v="60" dt="2024-03-05T14:12:43.3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86432" autoAdjust="0"/>
  </p:normalViewPr>
  <p:slideViewPr>
    <p:cSldViewPr snapToGrid="0">
      <p:cViewPr varScale="1">
        <p:scale>
          <a:sx n="74" d="100"/>
          <a:sy n="74" d="100"/>
        </p:scale>
        <p:origin x="552" y="67"/>
      </p:cViewPr>
      <p:guideLst>
        <p:guide orient="horz" pos="1848"/>
        <p:guide pos="7080"/>
        <p:guide pos="5112"/>
      </p:guideLst>
    </p:cSldViewPr>
  </p:slideViewPr>
  <p:outlineViewPr>
    <p:cViewPr>
      <p:scale>
        <a:sx n="33" d="100"/>
        <a:sy n="33" d="100"/>
      </p:scale>
      <p:origin x="0" y="-481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845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80AE3C0-C0E9-40F8-963A-C710B0868C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19749-4C26-46F6-A13E-4F2E91EC14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B2F5F-49ED-40E3-A1A5-941FF8279870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26E5B-3572-4EEA-91A0-FE0838ED6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1D8116-DB0F-4C4A-85AD-5331C0D78B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B74FA-BCF5-412C-B474-5CA730E53DF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456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C1060-699B-414A-8D16-7630F8BDD05E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DF348-2A86-4531-BD4E-BD8C0BBDAD47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876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267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30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543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89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761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714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FA81B-0C9E-000E-4E98-505154CC4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A61130-328D-F6C0-18D0-0ADA45EC5E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228BB6-5974-3F1B-48F7-D2552E0274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75F32-C491-1B0F-7701-63EBD9B986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3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128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5A924-4154-EEE5-6752-677B8B8845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44F49EB4-6E10-2240-AED3-B9FF24D417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3603A318-31C0-E48D-7477-AC72FCD1C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8820C89-CD95-FC81-21EC-460D46394B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31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1947BE1-D586-49AE-B2E6-EE426AA23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753291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4C316E-D918-422D-AC5F-D93C59AB67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8" y="627016"/>
            <a:ext cx="6389027" cy="5601790"/>
          </a:xfrm>
        </p:spPr>
        <p:txBody>
          <a:bodyPr>
            <a:noAutofit/>
          </a:bodyPr>
          <a:lstStyle>
            <a:lvl1pPr algn="r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8000" baseline="0"/>
            </a:lvl1pPr>
          </a:lstStyle>
          <a:p>
            <a:r>
              <a:rPr lang="en-US" dirty="0"/>
              <a:t>Click to edit Master TEXT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B4012DC-9879-489B-B525-C474C5DD29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9797" y="627016"/>
            <a:ext cx="3199034" cy="5590903"/>
          </a:xfrm>
        </p:spPr>
        <p:txBody>
          <a:bodyPr anchor="ctr">
            <a:normAutofit/>
          </a:bodyPr>
          <a:lstStyle>
            <a:lvl1pPr>
              <a:defRPr lang="en-US" sz="2600" kern="1200" spc="50" baseline="0" dirty="0" smtClean="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4051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DF7571-A130-4054-9513-4BDAC9AE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30" y="635000"/>
            <a:ext cx="5171770" cy="2039374"/>
          </a:xfrm>
        </p:spPr>
        <p:txBody>
          <a:bodyPr anchor="b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6600"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A27FA5-F6EE-4784-AC43-76381FC2CD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1998" y="2911475"/>
            <a:ext cx="4500563" cy="3311525"/>
          </a:xfrm>
        </p:spPr>
        <p:txBody>
          <a:bodyPr>
            <a:normAutofit/>
          </a:bodyPr>
          <a:lstStyle>
            <a:lvl1pPr>
              <a:defRPr lang="en-US" sz="2200" kern="1200" spc="5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094F8F4-63E4-4A00-8F98-09219DA987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2113" y="639763"/>
            <a:ext cx="2198687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34D9F00-72E9-433A-9427-8DA07653B2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7675" y="638175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AD0C148-B6DB-4D32-B139-403A6AEC3DD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2113" y="3668713"/>
            <a:ext cx="2198687" cy="2554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9D424B8-9E08-469D-88C8-019306CA38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7675" y="3668713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2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90108" y="1225106"/>
            <a:ext cx="8201891" cy="39518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6A3D1-C594-4520-A142-F0D3F59C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2804" y="1225484"/>
            <a:ext cx="4059934" cy="395180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779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16F6145-A1AE-4CDA-AE26-E8FDEFAAB39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984437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FDD02FA-6843-4E54-ACDC-AFEAFB4EFAA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421095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05051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245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64985"/>
            <a:ext cx="5297764" cy="3952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93472D-332A-4010-9FEA-8E1E9AE7E1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6213" y="336958"/>
            <a:ext cx="10616187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2587752"/>
            <a:ext cx="3694176" cy="3258102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 master text style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9D1BED5-2D39-40ED-92F5-CF06BE8A75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7764" y="2265363"/>
            <a:ext cx="3479524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7288" y="2265363"/>
            <a:ext cx="3414712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1" y="6356350"/>
            <a:ext cx="3353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0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0438" y="317499"/>
            <a:ext cx="4500737" cy="2095501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438" y="2587625"/>
            <a:ext cx="4500737" cy="35941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Micro-frontends - </a:t>
            </a:r>
            <a:r>
              <a:rPr lang="en-US" dirty="0" err="1">
                <a:solidFill>
                  <a:schemeClr val="bg1"/>
                </a:solidFill>
              </a:rPr>
              <a:t>Devconf</a:t>
            </a:r>
            <a:r>
              <a:rPr lang="en-US" dirty="0">
                <a:solidFill>
                  <a:schemeClr val="bg1"/>
                </a:solidFill>
              </a:rPr>
              <a:t> 2024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74" y="0"/>
            <a:ext cx="3046351" cy="34283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B54A389-080E-45CE-8275-215B7C9B58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8763" y="0"/>
            <a:ext cx="304800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F5006F58-5D95-4392-9D32-BE333EA549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2350" y="3429000"/>
            <a:ext cx="607695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73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384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23697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8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5771" y="1004205"/>
            <a:ext cx="6096000" cy="3725183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7345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5771" y="4865914"/>
            <a:ext cx="6096000" cy="532038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4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1DF4D9E-FD4F-4244-ACD6-44EC4C0494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68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44F5B526-8975-4F7C-B558-830FCEE068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1762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ED20DBB5-D24E-40D6-AFFB-428692A51A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76021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F6F7262C-3E29-4219-AF83-B7A71B97A13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45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3861F78-BD42-4F29-8487-1641CFD039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FAB1F8B-1CEE-4068-86DE-561A12A041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68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D5AE44CD-B78E-4EE2-B0F2-E0D436C2BA1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21762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3C4FE2DB-091F-4F7A-B6B6-9A6F22AC0B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821762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27">
            <a:extLst>
              <a:ext uri="{FF2B5EF4-FFF2-40B4-BE49-F238E27FC236}">
                <a16:creationId xmlns:a16="http://schemas.microsoft.com/office/drawing/2014/main" id="{3A3F9D5D-A5CF-482B-A14C-E5BFADB76F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76021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27">
            <a:extLst>
              <a:ext uri="{FF2B5EF4-FFF2-40B4-BE49-F238E27FC236}">
                <a16:creationId xmlns:a16="http://schemas.microsoft.com/office/drawing/2014/main" id="{A4F265B4-1FBB-4396-A938-862D45713A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76021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Text Placeholder 27">
            <a:extLst>
              <a:ext uri="{FF2B5EF4-FFF2-40B4-BE49-F238E27FC236}">
                <a16:creationId xmlns:a16="http://schemas.microsoft.com/office/drawing/2014/main" id="{AC1BA7DC-98B0-4261-8F1E-8101FB5D480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345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id="{2E4EF69E-34E2-46FF-A0FA-3F136396D3E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345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68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593407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02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77512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77512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054C03E-8FD4-4345-A971-0A2CCF5C4A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94903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56D09A0C-509F-447E-AFB1-5531727D7DF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94903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45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79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3" r:id="rId4"/>
    <p:sldLayoutId id="2147483672" r:id="rId5"/>
    <p:sldLayoutId id="2147483686" r:id="rId6"/>
    <p:sldLayoutId id="2147483687" r:id="rId7"/>
    <p:sldLayoutId id="2147483675" r:id="rId8"/>
    <p:sldLayoutId id="2147483688" r:id="rId9"/>
    <p:sldLayoutId id="2147483682" r:id="rId10"/>
    <p:sldLayoutId id="214748368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lando/tailor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engineering.zalando.com/posts/2021/03/micro-frontends-part1.html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ebpack.js.org/concepts/module-federation/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hyperlink" Target="http://localhost:3005/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rgrwijnands509@gmail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ogierWijnands" TargetMode="External"/><Relationship Id="rId4" Type="http://schemas.openxmlformats.org/officeDocument/2006/relationships/hyperlink" Target="https://nl.linkedin.com/in/rogier-wijnands-6668a7144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7500" dirty="0"/>
              <a:t>Micro-frontends: </a:t>
            </a:r>
            <a:r>
              <a:rPr lang="en-US" sz="7500" dirty="0" err="1"/>
              <a:t>klein</a:t>
            </a:r>
            <a:r>
              <a:rPr lang="en-US" sz="7500" dirty="0"/>
              <a:t> in </a:t>
            </a:r>
            <a:r>
              <a:rPr lang="en-US" sz="7500" dirty="0" err="1"/>
              <a:t>formaat</a:t>
            </a:r>
            <a:r>
              <a:rPr lang="en-US" sz="7500" dirty="0"/>
              <a:t>, </a:t>
            </a:r>
            <a:r>
              <a:rPr lang="en-US" sz="7500" dirty="0" err="1"/>
              <a:t>groot</a:t>
            </a:r>
            <a:r>
              <a:rPr lang="en-US" sz="7500" dirty="0"/>
              <a:t> in impact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0120" y="4526280"/>
            <a:ext cx="10268712" cy="150876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600" dirty="0">
                <a:cs typeface="+mn-cs"/>
              </a:rPr>
              <a:t>Rogier Wijnands</a:t>
            </a:r>
            <a:br>
              <a:rPr lang="en-US" sz="3600" dirty="0">
                <a:cs typeface="+mn-cs"/>
              </a:rPr>
            </a:br>
            <a:r>
              <a:rPr lang="en-US" sz="3600" dirty="0" err="1">
                <a:cs typeface="+mn-cs"/>
              </a:rPr>
              <a:t>devConf</a:t>
            </a:r>
            <a:r>
              <a:rPr lang="en-US" sz="3600" dirty="0">
                <a:cs typeface="+mn-cs"/>
              </a:rPr>
              <a:t> 2024 🎉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940FD1-1FFF-5D0A-13E5-5280C1E7C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5C85C6-C99F-5FFC-3A6A-BC37712E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dirty="0" err="1"/>
              <a:t>Waarom</a:t>
            </a:r>
            <a:r>
              <a:rPr lang="en-US" sz="2800" dirty="0"/>
              <a:t> </a:t>
            </a:r>
            <a:r>
              <a:rPr lang="en-US" sz="2800" dirty="0" err="1"/>
              <a:t>niet</a:t>
            </a:r>
            <a:r>
              <a:rPr lang="en-US" sz="2800" dirty="0"/>
              <a:t>?</a:t>
            </a:r>
            <a:br>
              <a:rPr lang="en-US" sz="1400" dirty="0"/>
            </a:br>
            <a:br>
              <a:rPr lang="en-US" sz="1400" dirty="0"/>
            </a:br>
            <a:br>
              <a:rPr lang="en-US" sz="1400" dirty="0"/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Complexiteit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het beheren van meerdere front-end modules kan complex zijn, wat extra overhead met zich meebrengt bij ontwikkeling, testen en implementatie.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Communicatie-overhead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coördinatie tussen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vereist meer inspanning, wat kan leiden tot problemen bij het synchroniseren van state en gegevensuitwisseling.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Prestatie-impact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de architectuur kan leiden tot vertragingen in laadtijden en responsiviteit, vooral bij veel kleine modules met afhankelijkheden van netwerkverzoeken.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Inconsistente gebruikerservaring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het kan uitdagend zijn om consistentie in design en gebruikerservaring te handhaven over verschillende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, vooral als verschillende teams eraan werken.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D39B5C8-6779-A82E-C3C8-999D9BBB5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674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800"/>
              <a:t>Case studies 🧳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Micro-frontends in de praktijk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40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9583FE-B306-07EB-250E-9729557A9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/>
              <a:t>Spotify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7522FDD-ED25-AE92-69CE-D1A8DA8B3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21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2" name="Rectangle 104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icro Frontend; Spotify Web UI">
            <a:extLst>
              <a:ext uri="{FF2B5EF4-FFF2-40B4-BE49-F238E27FC236}">
                <a16:creationId xmlns:a16="http://schemas.microsoft.com/office/drawing/2014/main" id="{51112E7E-F096-6074-954D-C58B345597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44" b="-1"/>
          <a:stretch/>
        </p:blipFill>
        <p:spPr bwMode="auto">
          <a:xfrm>
            <a:off x="1519162" y="1458685"/>
            <a:ext cx="9153675" cy="5148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07F0AAEC-9371-5310-B8E0-8D793FDE0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 err="1">
                <a:solidFill>
                  <a:schemeClr val="tx1"/>
                </a:solidFill>
              </a:rPr>
              <a:t>iframe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en-US" sz="5400" dirty="0" err="1">
                <a:solidFill>
                  <a:schemeClr val="tx1"/>
                </a:solidFill>
              </a:rPr>
              <a:t>integratie</a:t>
            </a:r>
            <a:endParaRPr lang="en-US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340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08F2C8-74F5-92FA-49D3-A23B6AE53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B0EF5AF-EBC4-BA2D-DC7F-7BDAD79F6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690290"/>
            <a:ext cx="10905066" cy="3477420"/>
          </a:xfrm>
          <a:prstGeom prst="rect">
            <a:avLst/>
          </a:prstGeom>
        </p:spPr>
      </p:pic>
      <p:sp>
        <p:nvSpPr>
          <p:cNvPr id="7" name="Title 22">
            <a:extLst>
              <a:ext uri="{FF2B5EF4-FFF2-40B4-BE49-F238E27FC236}">
                <a16:creationId xmlns:a16="http://schemas.microsoft.com/office/drawing/2014/main" id="{E56AC4A3-8F9F-C2A6-E0B5-DCD4C0AB5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0"/>
            <a:ext cx="1055307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Spotify dev comment:</a:t>
            </a:r>
          </a:p>
        </p:txBody>
      </p:sp>
    </p:spTree>
    <p:extLst>
      <p:ext uri="{BB962C8B-B14F-4D97-AF65-F5344CB8AC3E}">
        <p14:creationId xmlns:p14="http://schemas.microsoft.com/office/powerpoint/2010/main" val="62936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F4DC8A-9A3C-3323-B78A-F86893819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8A721C-49EF-D6A3-B13F-998DFA711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/>
              <a:t>Zalando</a:t>
            </a:r>
            <a:endParaRPr lang="en-US" sz="880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1EFE51D-5711-2A19-8CE8-3D7774758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82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560B5E-795C-13F1-E6E4-6BF13C63B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F7F715C9-A5FD-8DB3-5D84-0941D31D3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439" y="1969764"/>
            <a:ext cx="9893122" cy="2918471"/>
          </a:xfrm>
          <a:prstGeom prst="rect">
            <a:avLst/>
          </a:prstGeom>
        </p:spPr>
      </p:pic>
      <p:sp>
        <p:nvSpPr>
          <p:cNvPr id="4" name="Title 22">
            <a:extLst>
              <a:ext uri="{FF2B5EF4-FFF2-40B4-BE49-F238E27FC236}">
                <a16:creationId xmlns:a16="http://schemas.microsoft.com/office/drawing/2014/main" id="{9EC33DE5-81B4-8384-6CE8-E2F89AA27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9600"/>
            <a:ext cx="1219200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solidFill>
                  <a:schemeClr val="tx1"/>
                </a:solidFill>
              </a:rPr>
              <a:t>server-side composition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E243E7A7-35CC-F1A4-E8A7-1F891E4170FC}"/>
              </a:ext>
            </a:extLst>
          </p:cNvPr>
          <p:cNvSpPr txBox="1"/>
          <p:nvPr/>
        </p:nvSpPr>
        <p:spPr>
          <a:xfrm>
            <a:off x="1663430" y="5058383"/>
            <a:ext cx="8832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https://github.com/zalando/tailor</a:t>
            </a:r>
            <a:br>
              <a:rPr lang="en-US" dirty="0"/>
            </a:br>
            <a:r>
              <a:rPr lang="en-US" dirty="0">
                <a:hlinkClick r:id="rId4"/>
              </a:rPr>
              <a:t>https://engineering.zalando.com/posts/2021/03/micro-frontends-part1.html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922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7500"/>
              <a:t>Implementatie 👨‍💻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+ Code demo (</a:t>
            </a:r>
            <a:r>
              <a:rPr lang="en-US" sz="3600" dirty="0" err="1">
                <a:solidFill>
                  <a:schemeClr val="tx1"/>
                </a:solidFill>
              </a:rPr>
              <a:t>voor</a:t>
            </a:r>
            <a:r>
              <a:rPr lang="en-US" sz="3600" dirty="0">
                <a:solidFill>
                  <a:schemeClr val="tx1"/>
                </a:solidFill>
              </a:rPr>
              <a:t> de nerds)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47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ADC95-9579-821B-BECC-8CEDE1F46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81C92-F0B4-D350-8E5D-8DFD79A3D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4628638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cap="all" spc="120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Implementatie</a:t>
            </a:r>
            <a:r>
              <a:rPr lang="en-US" sz="4800" kern="1200" cap="all" spc="12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cap="all" spc="120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methodes</a:t>
            </a:r>
            <a:endParaRPr lang="en-US" sz="4800" kern="1200" cap="all" spc="120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79A7B726-1F61-EDBD-A5C6-EB01CC597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5296" y="643467"/>
            <a:ext cx="465353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Iframe</a:t>
            </a:r>
            <a:r>
              <a:rPr lang="en-US" dirty="0">
                <a:solidFill>
                  <a:schemeClr val="tx1"/>
                </a:solidFill>
              </a:rPr>
              <a:t> integration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(Server-side) composition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Build-time integration (NPM packages)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Webpack Module Federation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72543D69-295B-C390-058D-724533107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 smtClean="0"/>
              <a:pPr algn="l"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41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CC1F9A-C085-004B-1F41-BB0F1294C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A80533E-F953-643A-C3C2-8A880985C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b="1" cap="none" dirty="0">
                <a:latin typeface="Arial" panose="020B0604020202020204" pitchFamily="34" charset="0"/>
                <a:cs typeface="Arial" panose="020B0604020202020204" pitchFamily="34" charset="0"/>
              </a:rPr>
              <a:t>Webpack Module Federation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800" cap="none" dirty="0">
                <a:latin typeface="Arial" panose="020B0604020202020204" pitchFamily="34" charset="0"/>
                <a:cs typeface="Arial" panose="020B0604020202020204" pitchFamily="34" charset="0"/>
              </a:rPr>
              <a:t>Maakt het mogelijk om afzonderlijke Javascript-modules dynamisch in te laden en te integreren in een hoofdapplicatie op </a:t>
            </a:r>
            <a:r>
              <a:rPr lang="nl-NL" sz="1800" cap="none" dirty="0" err="1">
                <a:latin typeface="Arial" panose="020B0604020202020204" pitchFamily="34" charset="0"/>
                <a:cs typeface="Arial" panose="020B0604020202020204" pitchFamily="34" charset="0"/>
              </a:rPr>
              <a:t>runtime</a:t>
            </a:r>
            <a:r>
              <a:rPr lang="nl-NL" sz="1800" cap="non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https://webpack.js.org/concepts/module-federation/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A633EDA-9CDE-BEC9-82FB-13A3C973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062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16D8A-2E12-4C9A-8001-077CF2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3212593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Introductie</a:t>
            </a:r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69D5268B-B9FF-4EF5-90FE-EC2BBE068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336" y="643467"/>
            <a:ext cx="592649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Rogier Wijnands, software developer </a:t>
            </a:r>
            <a:r>
              <a:rPr lang="en-US" dirty="0" err="1">
                <a:solidFill>
                  <a:schemeClr val="tx1"/>
                </a:solidFill>
              </a:rPr>
              <a:t>bij</a:t>
            </a:r>
            <a:r>
              <a:rPr lang="en-US" dirty="0">
                <a:solidFill>
                  <a:schemeClr val="tx1"/>
                </a:solidFill>
              </a:rPr>
              <a:t> APG 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Wtf </a:t>
            </a:r>
            <a:r>
              <a:rPr lang="en-US" dirty="0" err="1">
                <a:solidFill>
                  <a:schemeClr val="tx1"/>
                </a:solidFill>
              </a:rPr>
              <a:t>zijn</a:t>
            </a:r>
            <a:r>
              <a:rPr lang="en-US" dirty="0">
                <a:solidFill>
                  <a:schemeClr val="tx1"/>
                </a:solidFill>
              </a:rPr>
              <a:t> micro-frontends? 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Thanks Google + ChatGPT 💑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Luister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huiver</a:t>
            </a:r>
            <a:r>
              <a:rPr lang="en-US" dirty="0">
                <a:solidFill>
                  <a:schemeClr val="tx1"/>
                </a:solidFill>
              </a:rPr>
              <a:t> 👂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D0A2AA5F-AC43-49A7-AA8B-D75C87AB0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/>
              <a:pPr algn="l"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73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CC7F1D-F60B-C32C-FD42-B82FC11FB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F887B173-781F-B666-3EAA-E26A5E208E32}"/>
              </a:ext>
            </a:extLst>
          </p:cNvPr>
          <p:cNvSpPr txBox="1"/>
          <p:nvPr/>
        </p:nvSpPr>
        <p:spPr>
          <a:xfrm>
            <a:off x="1679642" y="5377934"/>
            <a:ext cx="8832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demo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1026" name="Picture 2" descr="Brent Rambo Thumbs Up Kid Flipping Approved GIF | GIFDB.com">
            <a:extLst>
              <a:ext uri="{FF2B5EF4-FFF2-40B4-BE49-F238E27FC236}">
                <a16:creationId xmlns:a16="http://schemas.microsoft.com/office/drawing/2014/main" id="{19DF431C-66AC-914B-9877-D7F46FFF09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" b="9228"/>
          <a:stretch/>
        </p:blipFill>
        <p:spPr bwMode="auto">
          <a:xfrm>
            <a:off x="2936409" y="732439"/>
            <a:ext cx="6319181" cy="432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223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627016"/>
            <a:ext cx="6389027" cy="5601790"/>
          </a:xfrm>
        </p:spPr>
        <p:txBody>
          <a:bodyPr/>
          <a:lstStyle/>
          <a:p>
            <a:r>
              <a:rPr lang="en-US" dirty="0" err="1"/>
              <a:t>Vragen</a:t>
            </a:r>
            <a:r>
              <a:rPr lang="en-US" dirty="0"/>
              <a:t>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10616" y="627016"/>
            <a:ext cx="4399005" cy="5590903"/>
          </a:xfrm>
        </p:spPr>
        <p:txBody>
          <a:bodyPr/>
          <a:lstStyle/>
          <a:p>
            <a:r>
              <a:rPr lang="en-US" dirty="0"/>
              <a:t>Rogier Wijnands</a:t>
            </a:r>
            <a:br>
              <a:rPr lang="en-US" dirty="0"/>
            </a:br>
            <a:br>
              <a:rPr lang="en-US" dirty="0"/>
            </a:br>
            <a:r>
              <a:rPr lang="nl-NL" sz="1800" dirty="0"/>
              <a:t>📧 </a:t>
            </a:r>
            <a:r>
              <a:rPr lang="nl-NL" sz="1800" dirty="0">
                <a:hlinkClick r:id="rId3"/>
              </a:rPr>
              <a:t>rgrwijnands509@gmail.com</a:t>
            </a:r>
            <a:r>
              <a:rPr lang="nl-NL" sz="1800" dirty="0"/>
              <a:t> </a:t>
            </a:r>
            <a:br>
              <a:rPr lang="nl-NL" sz="1800" dirty="0"/>
            </a:br>
            <a:br>
              <a:rPr lang="nl-NL" sz="1800" dirty="0"/>
            </a:br>
            <a:r>
              <a:rPr lang="nl-NL" sz="1800" dirty="0"/>
              <a:t>👦🏻 </a:t>
            </a:r>
            <a:r>
              <a:rPr lang="nl-NL" sz="1800" dirty="0">
                <a:hlinkClick r:id="rId4"/>
              </a:rPr>
              <a:t>https://nl.linkedin.com/in/rogier-wijnands-6668a7144</a:t>
            </a:r>
            <a:br>
              <a:rPr lang="nl-NL" sz="1800" dirty="0"/>
            </a:br>
            <a:br>
              <a:rPr lang="nl-NL" sz="1800" dirty="0"/>
            </a:br>
            <a:r>
              <a:rPr lang="nl-NL" sz="1800" dirty="0"/>
              <a:t>👨🏻‍💻 </a:t>
            </a:r>
            <a:r>
              <a:rPr lang="nl-NL" sz="1800" dirty="0">
                <a:hlinkClick r:id="rId5"/>
              </a:rPr>
              <a:t>https://github.com/RogierWijnands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56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082863-BCD7-189B-8863-4BCE75932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0EF5137F-196F-E68A-CB8D-6F71EB0B2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8334" y="4556347"/>
            <a:ext cx="4636115" cy="1541192"/>
          </a:xfrm>
        </p:spPr>
        <p:txBody>
          <a:bodyPr/>
          <a:lstStyle/>
          <a:p>
            <a:pPr algn="ctr"/>
            <a:r>
              <a:rPr lang="en-US" cap="none" dirty="0" err="1"/>
              <a:t>Doei</a:t>
            </a:r>
            <a:r>
              <a:rPr lang="en-US" dirty="0"/>
              <a:t> :(</a:t>
            </a:r>
          </a:p>
        </p:txBody>
      </p:sp>
      <p:pic>
        <p:nvPicPr>
          <p:cNvPr id="2050" name="Picture 2" descr="Sad Goodbye GIFs | GIFDB.com">
            <a:extLst>
              <a:ext uri="{FF2B5EF4-FFF2-40B4-BE49-F238E27FC236}">
                <a16:creationId xmlns:a16="http://schemas.microsoft.com/office/drawing/2014/main" id="{F6B5D13B-A77A-1DD3-D7F2-5E21B57B6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652" y="955015"/>
            <a:ext cx="5842695" cy="331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075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itle 53">
            <a:extLst>
              <a:ext uri="{FF2B5EF4-FFF2-40B4-BE49-F238E27FC236}">
                <a16:creationId xmlns:a16="http://schemas.microsoft.com/office/drawing/2014/main" id="{742A82AB-F005-49A7-9C16-0AF17C1E9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3212593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72142BC0-18E5-42CE-A02F-AC348DDCE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4547" y="643467"/>
            <a:ext cx="5934285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Wat </a:t>
            </a:r>
            <a:r>
              <a:rPr lang="en-US" dirty="0" err="1">
                <a:solidFill>
                  <a:schemeClr val="tx1"/>
                </a:solidFill>
              </a:rPr>
              <a:t>zijn</a:t>
            </a:r>
            <a:r>
              <a:rPr lang="en-US" dirty="0">
                <a:solidFill>
                  <a:schemeClr val="tx1"/>
                </a:solidFill>
              </a:rPr>
              <a:t> MFE’s? 🤔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Waarom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niet</a:t>
            </a:r>
            <a:r>
              <a:rPr lang="en-US" dirty="0">
                <a:solidFill>
                  <a:schemeClr val="tx1"/>
                </a:solidFill>
              </a:rPr>
              <a:t>)? </a:t>
            </a:r>
            <a:r>
              <a:rPr lang="nl-NL" dirty="0">
                <a:solidFill>
                  <a:schemeClr val="tx1"/>
                </a:solidFill>
              </a:rPr>
              <a:t>☯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Case studies 🧳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Implementatie</a:t>
            </a:r>
            <a:r>
              <a:rPr lang="en-US" dirty="0">
                <a:solidFill>
                  <a:schemeClr val="tx1"/>
                </a:solidFill>
              </a:rPr>
              <a:t> 👨‍💻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ooter Placeholder 8">
            <a:extLst>
              <a:ext uri="{FF2B5EF4-FFF2-40B4-BE49-F238E27FC236}">
                <a16:creationId xmlns:a16="http://schemas.microsoft.com/office/drawing/2014/main" id="{EA683B60-B65C-41B7-A2DD-F978D1E9E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983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cap="all" spc="50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Micro-frontends - Devconf 2024</a:t>
            </a:r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E50D8CA2-FDF5-4FB0-A313-B120969EA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 smtClean="0"/>
              <a:pPr algn="l"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87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800" dirty="0">
                <a:solidFill>
                  <a:schemeClr val="tx1"/>
                </a:solidFill>
              </a:rPr>
              <a:t>Wat </a:t>
            </a:r>
            <a:r>
              <a:rPr lang="en-US" sz="8800" dirty="0" err="1">
                <a:solidFill>
                  <a:schemeClr val="tx1"/>
                </a:solidFill>
              </a:rPr>
              <a:t>zijn</a:t>
            </a:r>
            <a:r>
              <a:rPr lang="en-US" sz="8800" dirty="0">
                <a:solidFill>
                  <a:schemeClr val="tx1"/>
                </a:solidFill>
              </a:rPr>
              <a:t> MFE’s? 🤔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FB9C52-D876-47C4-B9DC-9A7EEEA20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677" y="0"/>
            <a:ext cx="463632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MFE = micro-frontend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 smtClean="0"/>
              <a:pPr algn="l"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7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2EE178-F747-7540-3C63-E13BEF96A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F39D09-EDC2-D413-CA73-7809DA7E2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/>
              <a:t>Hele Kleine frontends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708BDE8-D24B-E752-736D-84EF3847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695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5D9244-9965-4BA7-1DF5-67967C21C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34FA2707-D3BF-93CE-E76A-B41DCAF46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439" y="1240146"/>
            <a:ext cx="9893122" cy="437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00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03639A-48FA-1D1E-D6B0-D1691B6E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- </a:t>
            </a:r>
            <a:r>
              <a:rPr lang="en-US" sz="2200" b="0" i="0" dirty="0" err="1">
                <a:effectLst/>
              </a:rPr>
              <a:t>kleine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onafhankelijke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herbruikbare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componenten</a:t>
            </a:r>
            <a:r>
              <a:rPr lang="en-US" sz="2200" b="0" i="0" dirty="0">
                <a:effectLst/>
              </a:rPr>
              <a:t>. </a:t>
            </a:r>
            <a:br>
              <a:rPr lang="en-US" sz="2200" b="0" i="0" dirty="0">
                <a:effectLst/>
              </a:rPr>
            </a:br>
            <a:br>
              <a:rPr lang="en-US" sz="2200" b="0" i="0" dirty="0">
                <a:effectLst/>
              </a:rPr>
            </a:br>
            <a:r>
              <a:rPr lang="en-US" sz="2200" b="0" i="0" dirty="0">
                <a:effectLst/>
              </a:rPr>
              <a:t>- </a:t>
            </a:r>
            <a:r>
              <a:rPr lang="en-US" sz="2200" b="0" i="0" dirty="0" err="1">
                <a:effectLst/>
              </a:rPr>
              <a:t>kunnen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afzonderlijk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worden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ontwikkeld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getest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gedeployed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onderhouden</a:t>
            </a:r>
            <a:r>
              <a:rPr lang="en-US" sz="2200" b="0" i="0" dirty="0">
                <a:effectLst/>
              </a:rPr>
              <a:t>. </a:t>
            </a:r>
            <a:br>
              <a:rPr lang="en-US" sz="2200" b="0" i="0" dirty="0">
                <a:effectLst/>
              </a:rPr>
            </a:br>
            <a:br>
              <a:rPr lang="en-US" sz="2200" b="0" i="0" dirty="0">
                <a:effectLst/>
              </a:rPr>
            </a:br>
            <a:r>
              <a:rPr lang="en-US" sz="2200" b="0" i="0" dirty="0">
                <a:effectLst/>
              </a:rPr>
              <a:t>- </a:t>
            </a:r>
            <a:r>
              <a:rPr lang="en-US" sz="2200" b="0" i="0" dirty="0" err="1">
                <a:effectLst/>
              </a:rPr>
              <a:t>verantwoordelijk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voor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specifiek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deel</a:t>
            </a:r>
            <a:r>
              <a:rPr lang="en-US" sz="2200" b="0" i="0" dirty="0">
                <a:effectLst/>
              </a:rPr>
              <a:t> van de </a:t>
            </a:r>
            <a:r>
              <a:rPr lang="en-US" sz="2200" b="0" i="0" dirty="0" err="1">
                <a:effectLst/>
              </a:rPr>
              <a:t>applicatie</a:t>
            </a:r>
            <a:r>
              <a:rPr lang="en-US" sz="2200" b="0" i="0" dirty="0">
                <a:effectLst/>
              </a:rPr>
              <a:t>.</a:t>
            </a:r>
            <a:endParaRPr lang="en-US" sz="22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F4B8705-43D2-81D7-892A-CF752BAFC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755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nl-NL" sz="8800" dirty="0"/>
              <a:t>Waarom (niet)? ☯</a:t>
            </a:r>
            <a:endParaRPr lang="en-US" sz="8800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De waarde van micro-frontends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456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D9737A-EEF5-A0AE-8062-218D1C120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255DB92-E25F-869B-873E-CDD78B79D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dirty="0" err="1"/>
              <a:t>Waarom</a:t>
            </a:r>
            <a:r>
              <a:rPr lang="en-US" sz="2800" dirty="0"/>
              <a:t>?</a:t>
            </a:r>
            <a:br>
              <a:rPr lang="en-US" sz="2800" dirty="0"/>
            </a:br>
            <a:br>
              <a:rPr lang="en-US" sz="700" dirty="0"/>
            </a:br>
            <a:br>
              <a:rPr lang="en-US" sz="700" dirty="0"/>
            </a:br>
            <a:r>
              <a:rPr lang="nl-NL" sz="1400" b="1" cap="none" dirty="0" err="1">
                <a:latin typeface="Arial" panose="020B0604020202020204" pitchFamily="34" charset="0"/>
                <a:cs typeface="Arial" panose="020B0604020202020204" pitchFamily="34" charset="0"/>
              </a:rPr>
              <a:t>Modulariteit</a:t>
            </a: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laten teams toe om onafhankelijk aan specifieke delen van de applicatie te werken.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Technologische diversiteit: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verschillende delen van de applicatie kunnen verschillende technologieën gebruiken.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Schaalbaarheid: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teams kunnen afzonderlijke delen van de applicatie onafhankelijk schalen.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Herbruikbaarheid: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componenten kunnen gemakkelijk worden gedeeld tussen verschillende delen van de applicatie.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Onafhankelijke implementatie en </a:t>
            </a:r>
            <a:r>
              <a:rPr lang="nl-NL" sz="1400" b="1" cap="none" dirty="0" err="1">
                <a:latin typeface="Arial" panose="020B0604020202020204" pitchFamily="34" charset="0"/>
                <a:cs typeface="Arial" panose="020B0604020202020204" pitchFamily="34" charset="0"/>
              </a:rPr>
              <a:t>deployment</a:t>
            </a: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kunnen afzonderlijk worden geïmplementeerd en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gedeployed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4A335A0-76AD-F300-A12F-DEA6AD546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744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5BFFF-2B6E-4D20-8938-61E36B8CFE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069F72-2015-4FB6-9588-A49CB14BDC1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6DA60BD-0042-4722-B671-D551884D1E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TM10001115[[fn=Pakket]]</Template>
  <TotalTime>0</TotalTime>
  <Words>478</Words>
  <Application>Microsoft Office PowerPoint</Application>
  <PresentationFormat>Breedbeeld</PresentationFormat>
  <Paragraphs>64</Paragraphs>
  <Slides>22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22</vt:i4>
      </vt:variant>
    </vt:vector>
  </HeadingPairs>
  <TitlesOfParts>
    <vt:vector size="28" baseType="lpstr">
      <vt:lpstr>Arial</vt:lpstr>
      <vt:lpstr>Calibri</vt:lpstr>
      <vt:lpstr>Franklin Gothic Demi Cond</vt:lpstr>
      <vt:lpstr>Franklin Gothic Medium</vt:lpstr>
      <vt:lpstr>Wingdings</vt:lpstr>
      <vt:lpstr>JuxtaposeVTI</vt:lpstr>
      <vt:lpstr>Micro-frontends: klein in formaat, groot in impact</vt:lpstr>
      <vt:lpstr>Introductie</vt:lpstr>
      <vt:lpstr>AGENDA</vt:lpstr>
      <vt:lpstr>Wat zijn MFE’s? 🤔</vt:lpstr>
      <vt:lpstr>Hele Kleine frontends</vt:lpstr>
      <vt:lpstr>PowerPoint-presentatie</vt:lpstr>
      <vt:lpstr>- kleine, onafhankelijke en herbruikbare componenten.   - kunnen afzonderlijk worden ontwikkeld, getest, gedeployed en onderhouden.   - verantwoordelijk voor een specifiek deel van de applicatie.</vt:lpstr>
      <vt:lpstr>Waarom (niet)? ☯</vt:lpstr>
      <vt:lpstr>Waarom?   Modulariteit: microfrontends laten teams toe om onafhankelijk aan specifieke delen van de applicatie te werken.  Technologische diversiteit: verschillende delen van de applicatie kunnen verschillende technologieën gebruiken.  Schaalbaarheid: teams kunnen afzonderlijke delen van de applicatie onafhankelijk schalen.  Herbruikbaarheid: componenten kunnen gemakkelijk worden gedeeld tussen verschillende delen van de applicatie.  Onafhankelijke implementatie en deployment: microfrontends kunnen afzonderlijk worden geïmplementeerd en gedeployed. </vt:lpstr>
      <vt:lpstr>Waarom niet?   Complexiteit: het beheren van meerdere front-end modules kan complex zijn, wat extra overhead met zich meebrengt bij ontwikkeling, testen en implementatie.  Communicatie-overhead: coördinatie tussen microfrontends vereist meer inspanning, wat kan leiden tot problemen bij het synchroniseren van state en gegevensuitwisseling.  Prestatie-impact: de architectuur kan leiden tot vertragingen in laadtijden en responsiviteit, vooral bij veel kleine modules met afhankelijkheden van netwerkverzoeken.  Inconsistente gebruikerservaring: het kan uitdagend zijn om consistentie in design en gebruikerservaring te handhaven over verschillende microfrontends, vooral als verschillende teams eraan werken.  </vt:lpstr>
      <vt:lpstr>Case studies 🧳</vt:lpstr>
      <vt:lpstr>Spotify</vt:lpstr>
      <vt:lpstr>iframe integratie</vt:lpstr>
      <vt:lpstr>Spotify dev comment:</vt:lpstr>
      <vt:lpstr>Zalando</vt:lpstr>
      <vt:lpstr>server-side composition</vt:lpstr>
      <vt:lpstr>Implementatie 👨‍💻</vt:lpstr>
      <vt:lpstr>Implementatie methodes</vt:lpstr>
      <vt:lpstr>Webpack Module Federation   Maakt het mogelijk om afzonderlijke Javascript-modules dynamisch in te laden en te integreren in een hoofdapplicatie op runtime.  https://webpack.js.org/concepts/module-federation/ </vt:lpstr>
      <vt:lpstr>PowerPoint-presentatie</vt:lpstr>
      <vt:lpstr>Vragen?</vt:lpstr>
      <vt:lpstr>Doei :(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2021-04-27T10:31:44Z</dcterms:created>
  <dcterms:modified xsi:type="dcterms:W3CDTF">2024-03-26T20:48:24Z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